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oodlandtrust.org.uk/visiting-woods/trees-woods-and-wildlife/animals/insects-and-invertebrates/butterflies/purple-hairstreak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40AA4D-F10E-496D-878D-903D857BDC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u="sng" dirty="0"/>
              <a:t>Follifields Talk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300178F-773F-4F31-BE8C-EDB53BD211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Location: </a:t>
            </a:r>
            <a:r>
              <a:rPr lang="en-GB" dirty="0" err="1"/>
              <a:t>Follifoot</a:t>
            </a:r>
            <a:r>
              <a:rPr lang="en-GB" dirty="0"/>
              <a:t> Primary School (3 classes @ 20mins each)</a:t>
            </a:r>
          </a:p>
        </p:txBody>
      </p:sp>
    </p:spTree>
    <p:extLst>
      <p:ext uri="{BB962C8B-B14F-4D97-AF65-F5344CB8AC3E}">
        <p14:creationId xmlns:p14="http://schemas.microsoft.com/office/powerpoint/2010/main" val="495395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8ADF7B-BAEB-42CF-B076-3E37AF859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Specific Trees and inhabitants.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49091E1-767A-4C24-B6F3-2295932A6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Oak:  20-40m </a:t>
            </a:r>
            <a:r>
              <a:rPr lang="en-GB" dirty="0"/>
              <a:t>/ 500 species supported/40 years before acorns/150 years before wood can be used for construction (Purple </a:t>
            </a:r>
            <a:r>
              <a:rPr lang="en-GB" dirty="0">
                <a:hlinkClick r:id="rId2" tooltip="Purple hairstreak"/>
              </a:rPr>
              <a:t>hairstreak butterflies</a:t>
            </a:r>
            <a:r>
              <a:rPr lang="en-GB" dirty="0"/>
              <a:t>.)</a:t>
            </a:r>
          </a:p>
          <a:p>
            <a:r>
              <a:rPr lang="en-GB" b="1" dirty="0"/>
              <a:t>Silver Birch: 30m+/</a:t>
            </a:r>
            <a:r>
              <a:rPr lang="en-GB" dirty="0"/>
              <a:t>229 species of insect/improves soil quality/leaves attract aphids for ladybirds/ leaves food for moths (pebble hook-tip moth)</a:t>
            </a:r>
          </a:p>
          <a:p>
            <a:r>
              <a:rPr lang="en-GB" b="1" dirty="0"/>
              <a:t>Hawthorn</a:t>
            </a:r>
            <a:r>
              <a:rPr lang="en-GB" dirty="0"/>
              <a:t>: 300+ insects/flowers eaten by Dormice/fruits by birds and small mammals/shelter for bird nests</a:t>
            </a:r>
          </a:p>
          <a:p>
            <a:r>
              <a:rPr lang="en-GB" b="1" dirty="0"/>
              <a:t>Apple: </a:t>
            </a:r>
            <a:r>
              <a:rPr lang="en-GB" dirty="0"/>
              <a:t>93+/ thrushes feast off fallen fruit and bullfinches are partial to the buds. Bushy specimens are excellent nesting spots for blackbirds.</a:t>
            </a:r>
          </a:p>
          <a:p>
            <a:r>
              <a:rPr lang="en-GB" b="1" dirty="0"/>
              <a:t>Beech: 40m+/</a:t>
            </a:r>
            <a:r>
              <a:rPr lang="en-GB" dirty="0"/>
              <a:t>64+/ bark is often home to a variety of fungi, mosses and lichens.  (Orchids-red helleborine) seeds are eaten by mice, voles, squirrels and birds</a:t>
            </a:r>
          </a:p>
        </p:txBody>
      </p:sp>
    </p:spTree>
    <p:extLst>
      <p:ext uri="{BB962C8B-B14F-4D97-AF65-F5344CB8AC3E}">
        <p14:creationId xmlns:p14="http://schemas.microsoft.com/office/powerpoint/2010/main" val="3206435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8DE802-F007-4E3F-8AF7-02B565824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Wildlife might the site attract?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EFAB413-1070-41B4-8553-BC6E30E87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7906510" cy="3777622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Red Kites (opportunistic hunters)</a:t>
            </a:r>
          </a:p>
          <a:p>
            <a:r>
              <a:rPr lang="en-GB" dirty="0"/>
              <a:t>Hedgehogs</a:t>
            </a:r>
          </a:p>
          <a:p>
            <a:r>
              <a:rPr lang="en-GB" dirty="0"/>
              <a:t>Foxes</a:t>
            </a:r>
          </a:p>
          <a:p>
            <a:r>
              <a:rPr lang="en-GB" dirty="0"/>
              <a:t>Badgers</a:t>
            </a:r>
          </a:p>
          <a:p>
            <a:r>
              <a:rPr lang="en-GB" dirty="0"/>
              <a:t>Field Mice</a:t>
            </a:r>
          </a:p>
          <a:p>
            <a:r>
              <a:rPr lang="en-GB" dirty="0"/>
              <a:t>Rabbits</a:t>
            </a:r>
          </a:p>
          <a:p>
            <a:r>
              <a:rPr lang="en-GB" dirty="0"/>
              <a:t>Roe Deer</a:t>
            </a:r>
          </a:p>
          <a:p>
            <a:r>
              <a:rPr lang="en-GB" dirty="0"/>
              <a:t>Owls (Tawny or Barn)</a:t>
            </a:r>
          </a:p>
          <a:p>
            <a:r>
              <a:rPr lang="en-GB" dirty="0"/>
              <a:t>Squirrels (Grey)</a:t>
            </a:r>
          </a:p>
          <a:p>
            <a:r>
              <a:rPr lang="en-GB" dirty="0"/>
              <a:t>Bats</a:t>
            </a:r>
          </a:p>
          <a:p>
            <a:r>
              <a:rPr lang="en-GB" dirty="0"/>
              <a:t>Insects: Bees, butterflies, beetles, moths</a:t>
            </a:r>
          </a:p>
        </p:txBody>
      </p:sp>
    </p:spTree>
    <p:extLst>
      <p:ext uri="{BB962C8B-B14F-4D97-AF65-F5344CB8AC3E}">
        <p14:creationId xmlns:p14="http://schemas.microsoft.com/office/powerpoint/2010/main" val="2908470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E6DC90-FFD9-48F8-AEF4-88C598182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Signs to look for: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A9B8C06-8D1A-4FB2-9764-A14EE2E50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Tracks in soft ground, muddy areas or molehills</a:t>
            </a:r>
          </a:p>
          <a:p>
            <a:r>
              <a:rPr lang="en-GB" dirty="0"/>
              <a:t>Droppings or Scat containing fur, bone, feathers and insect casings</a:t>
            </a:r>
          </a:p>
          <a:p>
            <a:r>
              <a:rPr lang="en-GB" dirty="0"/>
              <a:t>Scent markers – a strong musky odour or scent</a:t>
            </a:r>
          </a:p>
          <a:p>
            <a:r>
              <a:rPr lang="en-GB" dirty="0"/>
              <a:t>Scratching marks on trees, rocks or fence posts</a:t>
            </a:r>
          </a:p>
          <a:p>
            <a:r>
              <a:rPr lang="en-GB" dirty="0"/>
              <a:t>A well worn, flattened path through grass or plants</a:t>
            </a:r>
          </a:p>
          <a:p>
            <a:r>
              <a:rPr lang="en-GB" dirty="0"/>
              <a:t>Remains of eaten food: feathers, bones, empty nut shells or fruit stones</a:t>
            </a:r>
          </a:p>
        </p:txBody>
      </p:sp>
    </p:spTree>
    <p:extLst>
      <p:ext uri="{BB962C8B-B14F-4D97-AF65-F5344CB8AC3E}">
        <p14:creationId xmlns:p14="http://schemas.microsoft.com/office/powerpoint/2010/main" val="2701457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765419-4B51-4392-876A-A0E0947F1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we encourage wildlife: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354CF5D-CAAE-46C2-8662-E9CDDD96B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85677"/>
            <a:ext cx="8915400" cy="4786685"/>
          </a:xfrm>
        </p:spPr>
        <p:txBody>
          <a:bodyPr>
            <a:normAutofit/>
          </a:bodyPr>
          <a:lstStyle/>
          <a:p>
            <a:r>
              <a:rPr lang="en-GB" dirty="0"/>
              <a:t>We create somewhere they want to live</a:t>
            </a:r>
          </a:p>
          <a:p>
            <a:r>
              <a:rPr lang="en-GB" dirty="0"/>
              <a:t>Provide a wide variety of different plants, trees and flowers to encourage insects.</a:t>
            </a:r>
          </a:p>
          <a:p>
            <a:r>
              <a:rPr lang="en-GB" dirty="0"/>
              <a:t>Attract a wide variety of insects attracts small mammals (mice, voles, rabbits)</a:t>
            </a:r>
          </a:p>
          <a:p>
            <a:r>
              <a:rPr lang="en-GB" dirty="0"/>
              <a:t>Plant Trees</a:t>
            </a:r>
          </a:p>
          <a:p>
            <a:r>
              <a:rPr lang="en-GB" dirty="0"/>
              <a:t>Grow a hedge</a:t>
            </a:r>
          </a:p>
          <a:p>
            <a:r>
              <a:rPr lang="en-GB" dirty="0"/>
              <a:t>Grow wildflowers</a:t>
            </a:r>
          </a:p>
          <a:p>
            <a:r>
              <a:rPr lang="en-GB" dirty="0"/>
              <a:t>Create a wilderness area</a:t>
            </a:r>
          </a:p>
          <a:p>
            <a:r>
              <a:rPr lang="en-GB" dirty="0"/>
              <a:t>Put up nest boxes</a:t>
            </a:r>
          </a:p>
          <a:p>
            <a:r>
              <a:rPr lang="en-GB" dirty="0"/>
              <a:t>Protect existing habitats</a:t>
            </a:r>
          </a:p>
          <a:p>
            <a:r>
              <a:rPr lang="en-GB" dirty="0"/>
              <a:t>Don’t drop litter or damage trees and plants</a:t>
            </a:r>
          </a:p>
        </p:txBody>
      </p:sp>
    </p:spTree>
    <p:extLst>
      <p:ext uri="{BB962C8B-B14F-4D97-AF65-F5344CB8AC3E}">
        <p14:creationId xmlns:p14="http://schemas.microsoft.com/office/powerpoint/2010/main" val="1045963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D51F33-2A6C-4A31-BC17-910B5BD4F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we encourage Wildlife and Biodiversity.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B710682-DAA5-4F4C-B07E-E5924D1F1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i="1" dirty="0"/>
              <a:t>Biodiversity</a:t>
            </a:r>
            <a:r>
              <a:rPr lang="en-GB" dirty="0"/>
              <a:t> is a term which simply means </a:t>
            </a:r>
            <a:r>
              <a:rPr lang="en-GB" b="1" dirty="0"/>
              <a:t>'the variety of life’</a:t>
            </a:r>
          </a:p>
          <a:p>
            <a:r>
              <a:rPr lang="en-GB" dirty="0"/>
              <a:t>Biodiversity is life. Scientists use the word to describe the links </a:t>
            </a:r>
            <a:r>
              <a:rPr lang="en-GB" dirty="0" err="1"/>
              <a:t>andvariety</a:t>
            </a:r>
            <a:r>
              <a:rPr lang="en-GB" dirty="0"/>
              <a:t> between all living things on the planet – including humans.</a:t>
            </a:r>
            <a:endParaRPr lang="en-GB" b="1" dirty="0"/>
          </a:p>
          <a:p>
            <a:r>
              <a:rPr lang="en-GB" dirty="0"/>
              <a:t>All life is connected, even if we can not see the connections. </a:t>
            </a:r>
          </a:p>
          <a:p>
            <a:r>
              <a:rPr lang="en-GB" dirty="0"/>
              <a:t>We encourage wildlife, plants and animals, to create a healthy, sustainable balance of life.</a:t>
            </a:r>
          </a:p>
          <a:p>
            <a:r>
              <a:rPr lang="en-GB" dirty="0"/>
              <a:t>By planting lots of different plants we encourage many insect types. These attract birds, small mammals, bats. Larger animals feed on the smaller.</a:t>
            </a:r>
          </a:p>
          <a:p>
            <a:r>
              <a:rPr lang="en-GB" dirty="0"/>
              <a:t>Trees provide both food and shelter for many animals, birds, insects and plants</a:t>
            </a:r>
          </a:p>
          <a:p>
            <a:r>
              <a:rPr lang="en-GB" dirty="0"/>
              <a:t>We all rely on biodiversity for our survival, because of the vast number of goods and services our planet provides for us.</a:t>
            </a:r>
          </a:p>
        </p:txBody>
      </p:sp>
    </p:spTree>
    <p:extLst>
      <p:ext uri="{BB962C8B-B14F-4D97-AF65-F5344CB8AC3E}">
        <p14:creationId xmlns:p14="http://schemas.microsoft.com/office/powerpoint/2010/main" val="1321734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2DF31C-5066-4C95-B2E6-0C0DA601A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you can do.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380F73-B118-44F2-8FFB-9F057AB636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Listening and looking for wildlife. </a:t>
            </a:r>
          </a:p>
          <a:p>
            <a:r>
              <a:rPr lang="en-GB" dirty="0"/>
              <a:t>Talking time to sit and watch the insects, the birds and other creatures. When you are quiet you are more likely to see things then when you are noisy.</a:t>
            </a:r>
          </a:p>
          <a:p>
            <a:r>
              <a:rPr lang="en-GB" dirty="0"/>
              <a:t>Not dropping litter which can harm animals and looking after the trees and plants, new and old.</a:t>
            </a:r>
          </a:p>
          <a:p>
            <a:r>
              <a:rPr lang="en-GB" dirty="0"/>
              <a:t>Create wild spaces at home in your garden or in your school</a:t>
            </a:r>
          </a:p>
          <a:p>
            <a:r>
              <a:rPr lang="en-GB" dirty="0"/>
              <a:t>Make a list of plants and creatures you see: insects, birds and animals.</a:t>
            </a:r>
          </a:p>
          <a:p>
            <a:r>
              <a:rPr lang="en-GB" dirty="0"/>
              <a:t>Plants flowers to attract bees….bees are vital for biodiversity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1450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DA4B326-8AD8-470F-91C4-D5AF72BFB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Bees…quick facts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BA479C9-A816-486D-9019-D56EE9A0A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70 of the top 100 food crops in the world rely on bees to pollinate them. These 70 provide 90% of the world nutrition</a:t>
            </a:r>
          </a:p>
          <a:p>
            <a:r>
              <a:rPr lang="en-GB" dirty="0"/>
              <a:t>80% of flower plants depend on pollination. (and trees)</a:t>
            </a:r>
          </a:p>
          <a:p>
            <a:r>
              <a:rPr lang="en-GB" dirty="0"/>
              <a:t>Without bees we would have no almonds, apples, avocados, blueberries, cantaloupes, cherries, cranberries, cucumbers, sunflowers, watermelon etc</a:t>
            </a:r>
          </a:p>
          <a:p>
            <a:r>
              <a:rPr lang="en-GB" dirty="0"/>
              <a:t>Bees can see the colour purple best so plant purple flowers (Buddleja, Lavender, Alliums and clover)</a:t>
            </a:r>
          </a:p>
          <a:p>
            <a:r>
              <a:rPr lang="en-GB" dirty="0"/>
              <a:t>Bees can tell us how healthy, or well, our environment is.</a:t>
            </a:r>
          </a:p>
        </p:txBody>
      </p:sp>
    </p:spTree>
    <p:extLst>
      <p:ext uri="{BB962C8B-B14F-4D97-AF65-F5344CB8AC3E}">
        <p14:creationId xmlns:p14="http://schemas.microsoft.com/office/powerpoint/2010/main" val="2478894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283312-F10B-44F2-9838-1157A7F9E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Additional facts: Rain forest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17BB18E-AE9D-4871-9E93-56A58117D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More than half the world's approximately 10 million species of plants, animals and insects live in the tropical rain forest</a:t>
            </a:r>
          </a:p>
          <a:p>
            <a:r>
              <a:rPr lang="en-GB" dirty="0"/>
              <a:t>At current rates of loss, the rainforests will be completely gone in forty years.</a:t>
            </a:r>
          </a:p>
          <a:p>
            <a:r>
              <a:rPr lang="en-GB" dirty="0"/>
              <a:t>As a result of rainforest destruction, approximately half the world's species of plants, animals and insects will be destroyed in the next 25 years.</a:t>
            </a:r>
          </a:p>
          <a:p>
            <a:r>
              <a:rPr lang="en-GB" dirty="0"/>
              <a:t>Due to rainforest destruction, the earth loses an estimated 137 plant, animal and insect species every day.</a:t>
            </a:r>
          </a:p>
          <a:p>
            <a:r>
              <a:rPr lang="en-GB" dirty="0"/>
              <a:t>25% of Western pharmaceuticals are derived from rainforest materials</a:t>
            </a:r>
          </a:p>
        </p:txBody>
      </p:sp>
    </p:spTree>
    <p:extLst>
      <p:ext uri="{BB962C8B-B14F-4D97-AF65-F5344CB8AC3E}">
        <p14:creationId xmlns:p14="http://schemas.microsoft.com/office/powerpoint/2010/main" val="1657278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0F06C5-C10E-4726-8D25-A3B95CD45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Additional Facts: The Northern Forest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D9E8895-5D29-4E4B-A49B-727456CCD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over 50 million trees over 25 years. It will stretch from Liverpool across to Hull</a:t>
            </a:r>
          </a:p>
          <a:p>
            <a:r>
              <a:rPr lang="en-GB" dirty="0"/>
              <a:t>Improving air quality in our towns and cities</a:t>
            </a:r>
          </a:p>
          <a:p>
            <a:r>
              <a:rPr lang="en-GB" dirty="0"/>
              <a:t>Reducing flood risks </a:t>
            </a:r>
          </a:p>
          <a:p>
            <a:r>
              <a:rPr lang="en-GB" dirty="0"/>
              <a:t>Increased tourism, recreation and timber production</a:t>
            </a:r>
          </a:p>
          <a:p>
            <a:r>
              <a:rPr lang="en-GB" dirty="0"/>
              <a:t>Connecting people with nature</a:t>
            </a:r>
          </a:p>
          <a:p>
            <a:r>
              <a:rPr lang="en-GB" dirty="0"/>
              <a:t>Improvements to health and wellbeing through welcoming and accessible local green spaces.</a:t>
            </a:r>
          </a:p>
          <a:p>
            <a:r>
              <a:rPr lang="en-GB" dirty="0"/>
              <a:t>800th anniversary of the 1217 Charter of the Forest. </a:t>
            </a:r>
          </a:p>
          <a:p>
            <a:r>
              <a:rPr lang="en-GB" dirty="0"/>
              <a:t>2017: Charter for Trees, Woods and People, reflecting the modern relationship with trees and woods in the landscape for people in the UK</a:t>
            </a:r>
          </a:p>
        </p:txBody>
      </p:sp>
    </p:spTree>
    <p:extLst>
      <p:ext uri="{BB962C8B-B14F-4D97-AF65-F5344CB8AC3E}">
        <p14:creationId xmlns:p14="http://schemas.microsoft.com/office/powerpoint/2010/main" val="145540808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101</TotalTime>
  <Words>844</Words>
  <Application>Microsoft Office PowerPoint</Application>
  <PresentationFormat>Widescreen</PresentationFormat>
  <Paragraphs>74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Wisp</vt:lpstr>
      <vt:lpstr>Follifields Talk </vt:lpstr>
      <vt:lpstr>What Wildlife might the site attract?</vt:lpstr>
      <vt:lpstr>Signs to look for:</vt:lpstr>
      <vt:lpstr>How we encourage wildlife:</vt:lpstr>
      <vt:lpstr>Why we encourage Wildlife and Biodiversity.</vt:lpstr>
      <vt:lpstr>What you can do.</vt:lpstr>
      <vt:lpstr>Bees…quick facts </vt:lpstr>
      <vt:lpstr>Additional facts: Rain forest</vt:lpstr>
      <vt:lpstr>Additional Facts: The Northern Forest </vt:lpstr>
      <vt:lpstr>Specific Trees and inhabitants.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Follifields Talk</dc:title>
  <dc:creator>Jay Rayner</dc:creator>
  <cp:lastModifiedBy>Steven Smith</cp:lastModifiedBy>
  <cp:revision>12</cp:revision>
  <dcterms:created xsi:type="dcterms:W3CDTF">2018-05-02T22:22:57Z</dcterms:created>
  <dcterms:modified xsi:type="dcterms:W3CDTF">2018-10-03T09:47:56Z</dcterms:modified>
</cp:coreProperties>
</file>